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6" r:id="rId1"/>
  </p:sldMasterIdLst>
  <p:sldIdLst>
    <p:sldId id="256" r:id="rId2"/>
    <p:sldId id="257" r:id="rId3"/>
    <p:sldId id="275" r:id="rId4"/>
    <p:sldId id="27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454" autoAdjust="0"/>
  </p:normalViewPr>
  <p:slideViewPr>
    <p:cSldViewPr snapToGrid="0">
      <p:cViewPr varScale="1">
        <p:scale>
          <a:sx n="70" d="100"/>
          <a:sy n="70" d="100"/>
        </p:scale>
        <p:origin x="7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56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8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501358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7313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อ้างอิ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368809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จริง หรือ เท็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7816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553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454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8/20/2025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753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277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8/20/2025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038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222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425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096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915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55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517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130217" y="5006969"/>
            <a:ext cx="7766936" cy="1646302"/>
          </a:xfrm>
        </p:spPr>
        <p:txBody>
          <a:bodyPr/>
          <a:lstStyle/>
          <a:p>
            <a:pPr algn="ctr"/>
            <a:r>
              <a:rPr lang="th-TH" sz="4000" dirty="0" smtClean="0"/>
              <a:t/>
            </a:r>
            <a:br>
              <a:rPr lang="th-TH" sz="4000" dirty="0" smtClean="0"/>
            </a:br>
            <a:r>
              <a:rPr lang="th-TH" sz="4000" dirty="0"/>
              <a:t/>
            </a:r>
            <a:br>
              <a:rPr lang="th-TH" sz="4000" dirty="0"/>
            </a:br>
            <a:r>
              <a:rPr lang="th-TH" sz="4000" dirty="0" smtClean="0"/>
              <a:t/>
            </a:r>
            <a:br>
              <a:rPr lang="th-TH" sz="4000" dirty="0" smtClean="0"/>
            </a:br>
            <a:r>
              <a:rPr lang="th-TH" sz="4000" dirty="0" smtClean="0"/>
              <a:t>                 </a:t>
            </a:r>
            <a:br>
              <a:rPr lang="th-TH" sz="4000" dirty="0" smtClean="0"/>
            </a:br>
            <a:r>
              <a:rPr lang="th-TH" sz="4000" dirty="0"/>
              <a:t>	</a:t>
            </a:r>
            <a:r>
              <a:rPr lang="th-TH" sz="4000" dirty="0" smtClean="0"/>
              <a:t>		</a:t>
            </a:r>
            <a:r>
              <a:rPr lang="th-TH" sz="40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th-TH" sz="3200" b="1" dirty="0" smtClean="0">
                <a:solidFill>
                  <a:schemeClr val="accent2">
                    <a:lumMod val="75000"/>
                  </a:schemeClr>
                </a:solidFill>
              </a:rPr>
              <a:t>นาย</a:t>
            </a:r>
            <a:r>
              <a:rPr lang="th-TH" sz="3200" b="1" dirty="0" err="1" smtClean="0">
                <a:solidFill>
                  <a:schemeClr val="accent2">
                    <a:lumMod val="75000"/>
                  </a:schemeClr>
                </a:solidFill>
              </a:rPr>
              <a:t>ภูวดลย์</a:t>
            </a:r>
            <a:r>
              <a:rPr lang="th-TH" sz="3200" b="1" dirty="0" smtClean="0">
                <a:solidFill>
                  <a:schemeClr val="accent2">
                    <a:lumMod val="75000"/>
                  </a:schemeClr>
                </a:solidFill>
              </a:rPr>
              <a:t> จาริยะ</a:t>
            </a:r>
            <a:br>
              <a:rPr lang="th-TH" sz="32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th-TH" sz="3200" b="1" dirty="0" smtClean="0">
                <a:solidFill>
                  <a:schemeClr val="accent2">
                    <a:lumMod val="75000"/>
                  </a:schemeClr>
                </a:solidFill>
              </a:rPr>
              <a:t>               ตำแหน่งนิติกรปฏิบัติการ </a:t>
            </a:r>
            <a:br>
              <a:rPr lang="th-TH" sz="3200" b="1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th-TH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834783" y="4873984"/>
            <a:ext cx="7766936" cy="1096899"/>
          </a:xfrm>
        </p:spPr>
        <p:txBody>
          <a:bodyPr/>
          <a:lstStyle/>
          <a:p>
            <a:endParaRPr lang="th-TH" dirty="0" smtClean="0"/>
          </a:p>
          <a:p>
            <a:pPr>
              <a:spcBef>
                <a:spcPts val="0"/>
              </a:spcBef>
            </a:pPr>
            <a:r>
              <a:rPr lang="th-TH" dirty="0" smtClean="0"/>
              <a:t>  </a:t>
            </a:r>
            <a:endParaRPr lang="th-TH" dirty="0"/>
          </a:p>
          <a:p>
            <a:endParaRPr lang="th-TH" dirty="0" smtClean="0"/>
          </a:p>
          <a:p>
            <a:endParaRPr lang="th-TH" dirty="0"/>
          </a:p>
          <a:p>
            <a:endParaRPr lang="th-TH" dirty="0" smtClean="0"/>
          </a:p>
          <a:p>
            <a:endParaRPr lang="th-TH" dirty="0"/>
          </a:p>
          <a:p>
            <a:endParaRPr lang="th-TH" dirty="0" smtClean="0"/>
          </a:p>
          <a:p>
            <a:endParaRPr lang="th-TH" dirty="0"/>
          </a:p>
          <a:p>
            <a:endParaRPr lang="th-TH" dirty="0" smtClean="0"/>
          </a:p>
          <a:p>
            <a:endParaRPr lang="th-TH" dirty="0"/>
          </a:p>
          <a:p>
            <a:endParaRPr lang="th-TH" dirty="0" smtClean="0"/>
          </a:p>
          <a:p>
            <a:endParaRPr lang="th-TH" dirty="0"/>
          </a:p>
          <a:p>
            <a:endParaRPr lang="th-TH" dirty="0" smtClean="0"/>
          </a:p>
          <a:p>
            <a:endParaRPr lang="th-TH" dirty="0"/>
          </a:p>
          <a:p>
            <a:endParaRPr lang="th-TH" dirty="0" smtClean="0"/>
          </a:p>
          <a:p>
            <a:endParaRPr lang="th-TH" dirty="0"/>
          </a:p>
          <a:p>
            <a:endParaRPr lang="th-TH" dirty="0" smtClean="0"/>
          </a:p>
          <a:p>
            <a:endParaRPr lang="th-TH" dirty="0"/>
          </a:p>
          <a:p>
            <a:endParaRPr lang="th-TH" dirty="0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563" y="0"/>
            <a:ext cx="3756075" cy="5006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53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77334" y="145576"/>
            <a:ext cx="8596668" cy="1320800"/>
          </a:xfrm>
        </p:spPr>
        <p:txBody>
          <a:bodyPr>
            <a:normAutofit/>
          </a:bodyPr>
          <a:lstStyle/>
          <a:p>
            <a:r>
              <a:rPr lang="th-TH" sz="6000" b="1" dirty="0" smtClean="0">
                <a:solidFill>
                  <a:srgbClr val="FF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การสมรส</a:t>
            </a:r>
            <a:endParaRPr lang="th-TH" sz="6000" b="1" dirty="0">
              <a:solidFill>
                <a:srgbClr val="FF000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630626" y="1214652"/>
            <a:ext cx="8596668" cy="4926842"/>
          </a:xfrm>
        </p:spPr>
        <p:txBody>
          <a:bodyPr>
            <a:normAutofit fontScale="92500" lnSpcReduction="20000"/>
          </a:bodyPr>
          <a:lstStyle/>
          <a:p>
            <a:r>
              <a:rPr lang="th-TH" sz="2200" b="1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1.การสมรสจะทำได้ต่อเมื่อชายและหญิงมีอายุ 17 ปีบริบูรณ์(มาตรา 1448)</a:t>
            </a:r>
          </a:p>
          <a:p>
            <a:r>
              <a:rPr lang="th-TH" sz="2200" b="1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2.การสมรสจะต้องเป็นการกระทำโดยสมัครใจของทั้ง 2 ฝ่ายหากไม่สมัครใจในการสมรส การสมรสนั้นจะเป็นโมฆะ</a:t>
            </a:r>
          </a:p>
          <a:p>
            <a:r>
              <a:rPr lang="th-TH" sz="2200" b="1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3.การสมรสจะกระทำไม่ได้ ถ้าฝ่ายชายหรือฝ่ายหญิงเป็นบุคคลวิกลจริตหรือคนที่ถูกศาลสั่งให้เป็นคนไร้ความสามารถ(มาตรา 1449) หากฝ่าฝืนการสมรสนั้นตกเป็นโมฆะ (มาตรา 1495)</a:t>
            </a:r>
          </a:p>
          <a:p>
            <a:r>
              <a:rPr lang="th-TH" sz="2200" b="1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4.ชายและหญิงซึ่งเป็นญาติสืบสายโลหิตโดยตรง เป็นพี่น้องร่วมบิดามารดา หรือร่วมแต่บิดาหรือมารดา จะทำการสมรสกันไม่ได้ (มาตรา 1450) หากฝ่าฝืน การสมรสนั้นตกเป็นโมฆะ (มาตรา 1495)</a:t>
            </a:r>
          </a:p>
          <a:p>
            <a:r>
              <a:rPr lang="th-TH" sz="2200" b="1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5.ชายหรือหญิงจะทำการสมรสในขณะที่ตนมีคู่สมรสอยู่ไม่ได้(มาตรา 1452)หากฝ่าฝืนการสมรสนั้นตกเป็นโมฆะ(มาตรา 1495)</a:t>
            </a:r>
          </a:p>
          <a:p>
            <a:r>
              <a:rPr lang="th-TH" sz="2200" b="1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6.หญิงที่สามีเสียชีวิตจะทำการสมรสใหม่ได้ต่อเมื่อ สิ้นสุดการสมรสไปแล้วไม่น้อยกว่า 310 วัน(มาตรา 1453)</a:t>
            </a:r>
          </a:p>
          <a:p>
            <a:r>
              <a:rPr lang="th-TH" sz="2200" b="1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7.ผู้รับบุตรบุญธรรมและบุตรบุญธรรมจะสมรสกันไม่ได้  (มาตรา 1451)</a:t>
            </a:r>
          </a:p>
          <a:p>
            <a:r>
              <a:rPr lang="th-TH" sz="2200" b="1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8.การสมรสจะทำได้ต่อเมื่อ ชายหญิงยินยอมเป็นสามีภรรยากันและต้องแสดงการยินยอมนั้นให้เปิดเผยต่อหน้านายทะเบียน(มาตรา 1458)</a:t>
            </a:r>
          </a:p>
          <a:p>
            <a:r>
              <a:rPr lang="th-TH" sz="2200" b="1" dirty="0">
                <a:solidFill>
                  <a:schemeClr val="tx2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9.ผู้เยาว์จะทำการสมรสได้ ต่อเมื่อได้รับความยินยอมจากบิดามารดาหรือผู้ปกครอง(มาตรา 1454)หากฝ่าฝืนการสมรสนั้นตกเป็นโมฆียะ (มาตรา 1509)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69774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68824"/>
          </a:xfrm>
        </p:spPr>
        <p:txBody>
          <a:bodyPr>
            <a:normAutofit fontScale="90000"/>
          </a:bodyPr>
          <a:lstStyle/>
          <a:p>
            <a:r>
              <a:rPr lang="th-TH" b="1" dirty="0">
                <a:solidFill>
                  <a:srgbClr val="00008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ความสัมพันธ์ระหว่างคู่สมรส</a:t>
            </a:r>
            <a:r>
              <a:rPr lang="th-TH" dirty="0">
                <a:solidFill>
                  <a:srgbClr val="444444"/>
                </a:solidFill>
                <a:latin typeface="Kanit"/>
              </a:rPr>
              <a:t/>
            </a:r>
            <a:br>
              <a:rPr lang="th-TH" dirty="0">
                <a:solidFill>
                  <a:srgbClr val="444444"/>
                </a:solidFill>
                <a:latin typeface="Kanit"/>
              </a:rPr>
            </a:b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677334" y="1378424"/>
            <a:ext cx="8596668" cy="3880773"/>
          </a:xfrm>
        </p:spPr>
        <p:txBody>
          <a:bodyPr/>
          <a:lstStyle/>
          <a:p>
            <a:r>
              <a:rPr lang="th-TH" sz="2400" b="1" dirty="0">
                <a:solidFill>
                  <a:srgbClr val="777777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1.หากสามีข่มขืนกระทำชำเราภรรยา ภรรยาจะฟ้องคดีความผิดฐานข่มขืนไม่ได้</a:t>
            </a:r>
          </a:p>
          <a:p>
            <a:r>
              <a:rPr lang="th-TH" sz="2400" b="1" dirty="0">
                <a:solidFill>
                  <a:srgbClr val="777777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2.การที่ภรรยาปฏิเสธไม่ยอมให้สามีร่วมประเวณีด้วย อาจเป็นการกระทำอันเป็นปฏิปักษ์ต่อการเป็นสามีภรรยา เป็นเหตุให้สามีฟ้องหย่าได้ (มาตรา 1516 (6))</a:t>
            </a:r>
          </a:p>
          <a:p>
            <a:r>
              <a:rPr lang="th-TH" sz="2400" b="1" dirty="0">
                <a:solidFill>
                  <a:srgbClr val="777777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3.ถ้าฝ่ายใดฝ่ายหนึ่งไม่ยอมอยู่กินด้วยกันฉันสามีภรรยา จงใจละทิ้งอีกฝ่ายหนึ่งไป เกิน 1 ปี เป็นเหตุหย่าได้ (มาตรา 1516 (4))</a:t>
            </a:r>
          </a:p>
          <a:p>
            <a:endParaRPr lang="th-TH" sz="2400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9042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8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</a:rPr>
              <a:t>สินสมรส</a:t>
            </a:r>
            <a:endParaRPr lang="th-TH" sz="4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677334" y="1573736"/>
            <a:ext cx="8596668" cy="4690586"/>
          </a:xfrm>
        </p:spPr>
        <p:txBody>
          <a:bodyPr>
            <a:normAutofit/>
          </a:bodyPr>
          <a:lstStyle/>
          <a:p>
            <a:r>
              <a:rPr lang="th-TH" sz="3200" dirty="0">
                <a:solidFill>
                  <a:srgbClr val="001D35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คือ ทรัพย์สินที่สามีภรรยาซึ่งจดทะเบียนสมรสแล้วเป็นเจ้าของร่วมกัน ทรัพย์สินที่ได้มาระหว่างสมรสไม่ว่าฝ่ายใดจะเป็นผู้หามาได้ ถือว่าเป็นสินสมรสทั้งหมด รวมถึงดอกผลของสินส่วนตัวด้วย การจัดการสินสมรสต้องได้รับความยินยอมจากทั้งสอง</a:t>
            </a:r>
            <a:r>
              <a:rPr lang="th-TH" sz="3200" dirty="0" smtClean="0">
                <a:solidFill>
                  <a:srgbClr val="001D35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ฝ่าย</a:t>
            </a:r>
          </a:p>
          <a:p>
            <a:r>
              <a:rPr lang="th-TH" sz="3200" b="1" dirty="0" smtClean="0">
                <a:solidFill>
                  <a:srgbClr val="FF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สินสมสร </a:t>
            </a:r>
            <a:r>
              <a:rPr lang="th-TH" sz="3200" dirty="0" smtClean="0">
                <a:solidFill>
                  <a:srgbClr val="001D35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ได้แก่ ทรัพย์สิน 3 ประเภท</a:t>
            </a:r>
          </a:p>
          <a:p>
            <a:r>
              <a:rPr lang="th-TH" sz="3200" dirty="0" smtClean="0">
                <a:solidFill>
                  <a:srgbClr val="001D35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1.ทรัพย์ที่คู่สมรสได้มาระหว่างสมรส</a:t>
            </a:r>
          </a:p>
          <a:p>
            <a:r>
              <a:rPr lang="th-TH" sz="3200" dirty="0" smtClean="0">
                <a:solidFill>
                  <a:srgbClr val="001D35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2.ทรัพย์ที่ผู้ให้ทำพินัยกรร หนังสือยกให้ ระบุว่าให้ทั้งสองคนเป็นสินสมรส</a:t>
            </a:r>
          </a:p>
          <a:p>
            <a:r>
              <a:rPr lang="th-TH" sz="3200" dirty="0" smtClean="0">
                <a:solidFill>
                  <a:srgbClr val="001D35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3.ทรัพย์ที่ดอกผลของสินส่วนตัว</a:t>
            </a:r>
          </a:p>
          <a:p>
            <a:endParaRPr lang="th-TH" sz="3200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9423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4400" b="1" dirty="0">
                <a:solidFill>
                  <a:srgbClr val="FF0000"/>
                </a:solidFill>
                <a:ea typeface="+mn-ea"/>
              </a:rPr>
              <a:t>การหย่า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27209" y="1464553"/>
            <a:ext cx="8596668" cy="3880773"/>
          </a:xfrm>
        </p:spPr>
        <p:txBody>
          <a:bodyPr>
            <a:normAutofit/>
          </a:bodyPr>
          <a:lstStyle/>
          <a:p>
            <a:pPr algn="thaiDist"/>
            <a:r>
              <a:rPr lang="th-TH" sz="3200" b="1" dirty="0">
                <a:solidFill>
                  <a:srgbClr val="001D35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คือ การสิ้นสุดความสัมพันธ์ทางกฎหมายของการสมรส ซึ่งสามารถทำได้ 2 วิธีหลักๆ คือ การหย่าโดยความยินยอมของทั้งสองฝ่าย (หย่าโดยความสมัครใจ) และการหย่าโดยคำพิพากษาของศาล (หย่าโดยการฟ้องหย่า) </a:t>
            </a:r>
            <a:endParaRPr lang="th-TH" sz="32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9229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การหย่าโดยความยินยอม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677334" y="1573735"/>
            <a:ext cx="8596668" cy="3880773"/>
          </a:xfrm>
        </p:spPr>
        <p:txBody>
          <a:bodyPr>
            <a:normAutofit/>
          </a:bodyPr>
          <a:lstStyle/>
          <a:p>
            <a:r>
              <a:rPr lang="th-TH" sz="2800" b="1" dirty="0">
                <a:solidFill>
                  <a:srgbClr val="001D35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การหย่าโดยความยินยอม (หย่าโดยความสมัครใจ):</a:t>
            </a:r>
          </a:p>
          <a:p>
            <a:pPr fontAlgn="ctr">
              <a:buFont typeface="Arial" panose="020B0604020202020204" pitchFamily="34" charset="0"/>
              <a:buChar char="•"/>
            </a:pPr>
            <a:r>
              <a:rPr lang="th-TH" sz="2800" b="1" dirty="0">
                <a:solidFill>
                  <a:srgbClr val="001D35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คู่สมรสทั้งสองฝ่ายตกลงที่จะหย่าร้างกัน </a:t>
            </a:r>
            <a:endParaRPr lang="th-TH" sz="2800" b="1" dirty="0">
              <a:solidFill>
                <a:srgbClr val="0B57D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fontAlgn="ctr">
              <a:buFont typeface="Arial" panose="020B0604020202020204" pitchFamily="34" charset="0"/>
              <a:buChar char="•"/>
            </a:pPr>
            <a:r>
              <a:rPr lang="th-TH" sz="2800" b="1" dirty="0">
                <a:solidFill>
                  <a:srgbClr val="001D35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ต้องทำเป็นหนังสือและมีพยานอย่างน้อย 2 คนลงลายมือชื่อ </a:t>
            </a:r>
            <a:endParaRPr lang="th-TH" sz="2800" b="1" dirty="0">
              <a:solidFill>
                <a:srgbClr val="0B57D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fontAlgn="ctr">
              <a:buFont typeface="Arial" panose="020B0604020202020204" pitchFamily="34" charset="0"/>
              <a:buChar char="•"/>
            </a:pPr>
            <a:r>
              <a:rPr lang="th-TH" sz="2800" b="1" dirty="0">
                <a:solidFill>
                  <a:srgbClr val="001D35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ต้องมีการจดทะเบียนหย่าที่สำนักทะเบียนเพื่อให้การหย่าสมบูรณ์ </a:t>
            </a:r>
            <a:endParaRPr lang="th-TH" sz="2800" b="1" dirty="0">
              <a:solidFill>
                <a:srgbClr val="0B57D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fontAlgn="ctr">
              <a:buFont typeface="Arial" panose="020B0604020202020204" pitchFamily="34" charset="0"/>
              <a:buChar char="•"/>
            </a:pPr>
            <a:r>
              <a:rPr lang="th-TH" sz="2800" b="1" dirty="0">
                <a:solidFill>
                  <a:srgbClr val="001D35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สามารถตกลงเรื่องทรัพย์สิน การปกครองบุตร และอื่นๆ ได้ในหนังสือหย่า </a:t>
            </a:r>
            <a:endParaRPr lang="th-TH" sz="2800" b="1" dirty="0">
              <a:solidFill>
                <a:srgbClr val="0B57D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th-TH" sz="2800" b="1" dirty="0">
                <a:solidFill>
                  <a:srgbClr val="001D35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สามารถจดทะเบียนหย่าได้ทั้งที่สำนักทะเบียนเดียวกันกับที่จดทะเบียนสมรส หรือต่างสำนักทะเบียนก็ได้ </a:t>
            </a:r>
          </a:p>
          <a:p>
            <a:endParaRPr lang="th-TH" sz="28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898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solidFill>
                  <a:srgbClr val="001D35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การหย่าโดยคำพิพากษาของศาล </a:t>
            </a:r>
            <a:endParaRPr lang="th-TH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677334" y="1399944"/>
            <a:ext cx="13611872" cy="470280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88872" rIns="0" bIns="179331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altLang="th-TH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h-TH" altLang="th-TH" sz="3200" b="1" i="0" u="none" strike="noStrike" cap="none" normalizeH="0" baseline="0" dirty="0" smtClean="0">
                <a:ln>
                  <a:noFill/>
                </a:ln>
                <a:solidFill>
                  <a:srgbClr val="001D35"/>
                </a:solidFill>
                <a:effectLst/>
                <a:latin typeface="TH SarabunIT๙" panose="020B0500040200020003" pitchFamily="34" charset="-34"/>
                <a:cs typeface="TH SarabunIT๙" panose="020B0500040200020003" pitchFamily="34" charset="-34"/>
              </a:rPr>
              <a:t>หากคู่สมรสไม่สามารถตกลงกันได้ว่าจะหย่าหรือไม่ หรือมีเหตุผลที่สมควรหย่าตามกฎหมาย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th-TH" altLang="th-TH" sz="3200" b="1" i="0" u="none" strike="noStrike" cap="none" normalizeH="0" baseline="0" dirty="0" smtClean="0">
                <a:ln>
                  <a:noFill/>
                </a:ln>
                <a:solidFill>
                  <a:srgbClr val="001D35"/>
                </a:solidFill>
                <a:effectLst/>
                <a:latin typeface="TH SarabunIT๙" panose="020B0500040200020003" pitchFamily="34" charset="-34"/>
                <a:cs typeface="TH SarabunIT๙" panose="020B0500040200020003" pitchFamily="34" charset="-34"/>
              </a:rPr>
              <a:t> คู่สมรสฝ่ายใดฝ่ายหนึ่งสามารถยื่นฟ้องต่อศาลเพื่อขอให้ศาลสั่งให้หย่าได้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h-TH" altLang="th-TH" sz="3200" b="1" i="0" u="none" strike="noStrike" cap="none" normalizeH="0" baseline="0" dirty="0" smtClean="0">
                <a:ln>
                  <a:noFill/>
                </a:ln>
                <a:solidFill>
                  <a:srgbClr val="001D35"/>
                </a:solidFill>
                <a:effectLst/>
                <a:latin typeface="TH SarabunIT๙" panose="020B0500040200020003" pitchFamily="34" charset="-34"/>
                <a:cs typeface="TH SarabunIT๙" panose="020B0500040200020003" pitchFamily="34" charset="-34"/>
              </a:rPr>
              <a:t>ศาลจะพิจารณาและตัดสินว่าสมควรให้หย่าหรือไม่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h-TH" altLang="th-TH" sz="3200" b="1" i="0" u="none" strike="noStrike" cap="none" normalizeH="0" baseline="0" dirty="0" smtClean="0">
                <a:ln>
                  <a:noFill/>
                </a:ln>
                <a:solidFill>
                  <a:srgbClr val="001D35"/>
                </a:solidFill>
                <a:effectLst/>
                <a:latin typeface="TH SarabunIT๙" panose="020B0500040200020003" pitchFamily="34" charset="-34"/>
                <a:cs typeface="TH SarabunIT๙" panose="020B0500040200020003" pitchFamily="34" charset="-34"/>
              </a:rPr>
              <a:t>หากศาลมีคำพิพากษาถึงที่สุดให้หย่า คู่สมรสก็ไม่ต้องจดทะเบียนหย่าอีก แต่หากศาลสั่งให้จดทะเบียนหย่า การสมรสจึงจะสิ้นสุด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h-TH" altLang="th-TH" sz="3200" b="1" i="0" u="none" strike="noStrike" cap="none" normalizeH="0" baseline="0" dirty="0" smtClean="0">
                <a:ln>
                  <a:noFill/>
                </a:ln>
                <a:solidFill>
                  <a:srgbClr val="001D35"/>
                </a:solidFill>
                <a:effectLst/>
                <a:latin typeface="TH SarabunIT๙" panose="020B0500040200020003" pitchFamily="34" charset="-34"/>
                <a:cs typeface="TH SarabunIT๙" panose="020B0500040200020003" pitchFamily="34" charset="-34"/>
              </a:rPr>
              <a:t>เหตุฟ้องหย่าตามกฎหมาย เช่น การจงใจทิ้งร้าง การกระทำที่เป็นปฏิปักษ์ต่อการเป็นสามีภรรยา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th-TH" altLang="th-TH" sz="3200" b="1" i="0" u="none" strike="noStrike" cap="none" normalizeH="0" baseline="0" dirty="0" smtClean="0">
                <a:ln>
                  <a:noFill/>
                </a:ln>
                <a:solidFill>
                  <a:srgbClr val="001D35"/>
                </a:solidFill>
                <a:effectLst/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การแยกกันอยู่เกิน 3 ปี (หากสมัครใจแยกกันอยู่)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altLang="th-TH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3105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b="1" dirty="0" smtClean="0">
                <a:solidFill>
                  <a:srgbClr val="FF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ตัวอย่าง</a:t>
            </a:r>
            <a:endParaRPr lang="th-TH" b="1" dirty="0">
              <a:solidFill>
                <a:srgbClr val="FF000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pic>
        <p:nvPicPr>
          <p:cNvPr id="3" name="ตัวแทนเนื้อหา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33265" y="2032781"/>
            <a:ext cx="7103824" cy="395190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513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b="1" dirty="0" smtClean="0">
                <a:solidFill>
                  <a:srgbClr val="FF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ตัวอย่าง</a:t>
            </a:r>
            <a:endParaRPr lang="th-TH" b="1" dirty="0">
              <a:solidFill>
                <a:srgbClr val="FF000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pic>
        <p:nvPicPr>
          <p:cNvPr id="5" name="ตัวแทนเนื้อหา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023" y="1669268"/>
            <a:ext cx="7754764" cy="4353708"/>
          </a:xfrm>
        </p:spPr>
      </p:pic>
    </p:spTree>
    <p:extLst>
      <p:ext uri="{BB962C8B-B14F-4D97-AF65-F5344CB8AC3E}">
        <p14:creationId xmlns:p14="http://schemas.microsoft.com/office/powerpoint/2010/main" val="316589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b="1" dirty="0" smtClean="0">
                <a:solidFill>
                  <a:srgbClr val="FF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ตัวอย่าง</a:t>
            </a:r>
            <a:endParaRPr lang="th-TH" b="1" dirty="0">
              <a:solidFill>
                <a:srgbClr val="FF000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683" y="1628326"/>
            <a:ext cx="7019788" cy="3881437"/>
          </a:xfrm>
        </p:spPr>
      </p:pic>
    </p:spTree>
    <p:extLst>
      <p:ext uri="{BB962C8B-B14F-4D97-AF65-F5344CB8AC3E}">
        <p14:creationId xmlns:p14="http://schemas.microsoft.com/office/powerpoint/2010/main" val="30544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b="1" dirty="0" smtClean="0">
                <a:solidFill>
                  <a:srgbClr val="FF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ตัวอย่าง</a:t>
            </a:r>
            <a:endParaRPr lang="th-TH" b="1" dirty="0">
              <a:solidFill>
                <a:srgbClr val="FF000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pic>
        <p:nvPicPr>
          <p:cNvPr id="5" name="ตัวแทนเนื้อหา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272" y="1270000"/>
            <a:ext cx="8508916" cy="4762310"/>
          </a:xfrm>
        </p:spPr>
      </p:pic>
    </p:spTree>
    <p:extLst>
      <p:ext uri="{BB962C8B-B14F-4D97-AF65-F5344CB8AC3E}">
        <p14:creationId xmlns:p14="http://schemas.microsoft.com/office/powerpoint/2010/main" val="426650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thaiDist"/>
            <a:r>
              <a:rPr lang="th-TH" dirty="0" smtClean="0">
                <a:solidFill>
                  <a:srgbClr val="001D35"/>
                </a:solidFill>
                <a:latin typeface="Arial" panose="020B0604020202020204" pitchFamily="34" charset="0"/>
              </a:rPr>
              <a:t/>
            </a:r>
            <a:br>
              <a:rPr lang="th-TH" dirty="0" smtClean="0">
                <a:solidFill>
                  <a:srgbClr val="001D35"/>
                </a:solidFill>
                <a:latin typeface="Arial" panose="020B0604020202020204" pitchFamily="34" charset="0"/>
              </a:rPr>
            </a:br>
            <a:r>
              <a:rPr lang="th-TH" dirty="0">
                <a:solidFill>
                  <a:srgbClr val="001D35"/>
                </a:solidFill>
                <a:latin typeface="Arial" panose="020B0604020202020204" pitchFamily="34" charset="0"/>
              </a:rPr>
              <a:t/>
            </a:r>
            <a:br>
              <a:rPr lang="th-TH" dirty="0">
                <a:solidFill>
                  <a:srgbClr val="001D35"/>
                </a:solidFill>
                <a:latin typeface="Arial" panose="020B0604020202020204" pitchFamily="34" charset="0"/>
              </a:rPr>
            </a:br>
            <a:r>
              <a:rPr lang="th-TH" dirty="0" smtClean="0">
                <a:solidFill>
                  <a:srgbClr val="001D35"/>
                </a:solidFill>
                <a:latin typeface="Arial" panose="020B0604020202020204" pitchFamily="34" charset="0"/>
              </a:rPr>
              <a:t/>
            </a:r>
            <a:br>
              <a:rPr lang="th-TH" dirty="0" smtClean="0">
                <a:solidFill>
                  <a:srgbClr val="001D35"/>
                </a:solidFill>
                <a:latin typeface="Arial" panose="020B0604020202020204" pitchFamily="34" charset="0"/>
              </a:rPr>
            </a:br>
            <a:r>
              <a:rPr lang="th-TH" dirty="0">
                <a:solidFill>
                  <a:srgbClr val="001D35"/>
                </a:solidFill>
                <a:latin typeface="Arial" panose="020B0604020202020204" pitchFamily="34" charset="0"/>
              </a:rPr>
              <a:t/>
            </a:r>
            <a:br>
              <a:rPr lang="th-TH" dirty="0">
                <a:solidFill>
                  <a:srgbClr val="001D35"/>
                </a:solidFill>
                <a:latin typeface="Arial" panose="020B0604020202020204" pitchFamily="34" charset="0"/>
              </a:rPr>
            </a:br>
            <a:r>
              <a:rPr lang="th-TH" dirty="0" smtClean="0">
                <a:solidFill>
                  <a:srgbClr val="001D35"/>
                </a:solidFill>
                <a:latin typeface="Arial" panose="020B0604020202020204" pitchFamily="34" charset="0"/>
              </a:rPr>
              <a:t/>
            </a:r>
            <a:br>
              <a:rPr lang="th-TH" dirty="0" smtClean="0">
                <a:solidFill>
                  <a:srgbClr val="001D35"/>
                </a:solidFill>
                <a:latin typeface="Arial" panose="020B0604020202020204" pitchFamily="34" charset="0"/>
              </a:rPr>
            </a:br>
            <a:r>
              <a:rPr lang="th-TH" dirty="0" smtClean="0">
                <a:solidFill>
                  <a:srgbClr val="001D35"/>
                </a:solidFill>
                <a:latin typeface="Arial" panose="020B0604020202020204" pitchFamily="34" charset="0"/>
              </a:rPr>
              <a:t/>
            </a:r>
            <a:br>
              <a:rPr lang="th-TH" dirty="0" smtClean="0">
                <a:solidFill>
                  <a:srgbClr val="001D35"/>
                </a:solidFill>
                <a:latin typeface="Arial" panose="020B0604020202020204" pitchFamily="34" charset="0"/>
              </a:rPr>
            </a:br>
            <a:r>
              <a:rPr lang="th-TH" dirty="0">
                <a:solidFill>
                  <a:srgbClr val="001D35"/>
                </a:solidFill>
                <a:latin typeface="Arial" panose="020B0604020202020204" pitchFamily="34" charset="0"/>
              </a:rPr>
              <a:t/>
            </a:r>
            <a:br>
              <a:rPr lang="th-TH" dirty="0">
                <a:solidFill>
                  <a:srgbClr val="001D35"/>
                </a:solidFill>
                <a:latin typeface="Arial" panose="020B0604020202020204" pitchFamily="34" charset="0"/>
              </a:rPr>
            </a:br>
            <a:r>
              <a:rPr lang="th-TH" dirty="0" smtClean="0">
                <a:solidFill>
                  <a:srgbClr val="001D35"/>
                </a:solidFill>
                <a:latin typeface="Arial" panose="020B0604020202020204" pitchFamily="34" charset="0"/>
              </a:rPr>
              <a:t/>
            </a:r>
            <a:br>
              <a:rPr lang="th-TH" dirty="0" smtClean="0">
                <a:solidFill>
                  <a:srgbClr val="001D35"/>
                </a:solidFill>
                <a:latin typeface="Arial" panose="020B0604020202020204" pitchFamily="34" charset="0"/>
              </a:rPr>
            </a:br>
            <a:r>
              <a:rPr lang="th-TH" dirty="0">
                <a:solidFill>
                  <a:srgbClr val="001D35"/>
                </a:solidFill>
                <a:latin typeface="Arial" panose="020B0604020202020204" pitchFamily="34" charset="0"/>
              </a:rPr>
              <a:t/>
            </a:r>
            <a:br>
              <a:rPr lang="th-TH" dirty="0">
                <a:solidFill>
                  <a:srgbClr val="001D35"/>
                </a:solidFill>
                <a:latin typeface="Arial" panose="020B0604020202020204" pitchFamily="34" charset="0"/>
              </a:rPr>
            </a:br>
            <a:r>
              <a:rPr lang="th-TH" dirty="0" smtClean="0">
                <a:solidFill>
                  <a:srgbClr val="001D35"/>
                </a:solidFill>
                <a:latin typeface="Arial" panose="020B0604020202020204" pitchFamily="34" charset="0"/>
              </a:rPr>
              <a:t/>
            </a:r>
            <a:br>
              <a:rPr lang="th-TH" dirty="0" smtClean="0">
                <a:solidFill>
                  <a:srgbClr val="001D35"/>
                </a:solidFill>
                <a:latin typeface="Arial" panose="020B0604020202020204" pitchFamily="34" charset="0"/>
              </a:rPr>
            </a:br>
            <a:r>
              <a:rPr lang="th-TH" dirty="0" smtClean="0">
                <a:solidFill>
                  <a:srgbClr val="001D35"/>
                </a:solidFill>
                <a:latin typeface="Arial" panose="020B0604020202020204" pitchFamily="34" charset="0"/>
              </a:rPr>
              <a:t/>
            </a:r>
            <a:br>
              <a:rPr lang="th-TH" dirty="0" smtClean="0">
                <a:solidFill>
                  <a:srgbClr val="001D35"/>
                </a:solidFill>
                <a:latin typeface="Arial" panose="020B0604020202020204" pitchFamily="34" charset="0"/>
              </a:rPr>
            </a:br>
            <a:r>
              <a:rPr lang="th-TH" sz="4000" dirty="0" smtClean="0">
                <a:solidFill>
                  <a:srgbClr val="001D35"/>
                </a:solidFill>
                <a:latin typeface="Arial" panose="020B0604020202020204" pitchFamily="34" charset="0"/>
              </a:rPr>
              <a:t>กฎหมาย </a:t>
            </a:r>
            <a:r>
              <a:rPr lang="th-TH" sz="4000" dirty="0">
                <a:solidFill>
                  <a:srgbClr val="001D35"/>
                </a:solidFill>
                <a:latin typeface="Arial" panose="020B0604020202020204" pitchFamily="34" charset="0"/>
              </a:rPr>
              <a:t>คือ ข้อกำหนดหรือข้อบังคับที่ตราขึ้นโดยผู้มีอำนาจหรือรัฐ เพื่อใช้ควบคุมความประพฤติของบุคคลในสังคม และมีผลบังคับใช้กับทุกคน หากมีการฝ่าฝืนหรือไม่ปฏิบัติตาม ก็จะต้องได้รับโทษตามที่กฎหมายกำหนด</a:t>
            </a:r>
            <a:r>
              <a:rPr lang="th-TH" dirty="0">
                <a:solidFill>
                  <a:srgbClr val="001D35"/>
                </a:solidFill>
                <a:latin typeface="Arial" panose="020B0604020202020204" pitchFamily="34" charset="0"/>
              </a:rPr>
              <a:t> </a:t>
            </a:r>
            <a:endParaRPr lang="th-TH" dirty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 dirty="0" smtClean="0"/>
          </a:p>
          <a:p>
            <a:endParaRPr lang="th-TH" dirty="0"/>
          </a:p>
          <a:p>
            <a:endParaRPr lang="th-TH" dirty="0" smtClean="0"/>
          </a:p>
          <a:p>
            <a:endParaRPr lang="th-TH" dirty="0"/>
          </a:p>
          <a:p>
            <a:endParaRPr lang="th-TH" dirty="0" smtClean="0"/>
          </a:p>
          <a:p>
            <a:endParaRPr lang="th-TH" dirty="0"/>
          </a:p>
          <a:p>
            <a:endParaRPr lang="th-TH" dirty="0" smtClean="0"/>
          </a:p>
          <a:p>
            <a:endParaRPr lang="th-TH" dirty="0"/>
          </a:p>
          <a:p>
            <a:endParaRPr lang="th-TH" dirty="0" smtClean="0"/>
          </a:p>
          <a:p>
            <a:endParaRPr lang="th-TH" dirty="0"/>
          </a:p>
          <a:p>
            <a:endParaRPr lang="th-TH" dirty="0" smtClean="0"/>
          </a:p>
          <a:p>
            <a:endParaRPr lang="th-TH" dirty="0"/>
          </a:p>
          <a:p>
            <a:endParaRPr lang="th-TH" dirty="0" smtClean="0"/>
          </a:p>
          <a:p>
            <a:endParaRPr lang="th-TH" dirty="0"/>
          </a:p>
          <a:p>
            <a:endParaRPr lang="th-TH" dirty="0" smtClean="0"/>
          </a:p>
          <a:p>
            <a:endParaRPr lang="th-TH" dirty="0"/>
          </a:p>
          <a:p>
            <a:endParaRPr lang="th-TH" dirty="0" smtClean="0"/>
          </a:p>
          <a:p>
            <a:endParaRPr lang="th-TH" dirty="0"/>
          </a:p>
          <a:p>
            <a:endParaRPr lang="th-TH" dirty="0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150" y="3103032"/>
            <a:ext cx="3536950" cy="3328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86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b="1" dirty="0" smtClean="0">
                <a:solidFill>
                  <a:srgbClr val="FF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ตัวอย่าง</a:t>
            </a:r>
            <a:endParaRPr lang="th-TH" b="1" dirty="0">
              <a:solidFill>
                <a:srgbClr val="FF000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330" y="1505495"/>
            <a:ext cx="7779514" cy="4336554"/>
          </a:xfrm>
        </p:spPr>
      </p:pic>
    </p:spTree>
    <p:extLst>
      <p:ext uri="{BB962C8B-B14F-4D97-AF65-F5344CB8AC3E}">
        <p14:creationId xmlns:p14="http://schemas.microsoft.com/office/powerpoint/2010/main" val="342850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794212" cy="5431762"/>
          </a:xfrm>
        </p:spPr>
        <p:txBody>
          <a:bodyPr>
            <a:normAutofit/>
          </a:bodyPr>
          <a:lstStyle/>
          <a:p>
            <a:pPr algn="ctr"/>
            <a:r>
              <a:rPr lang="th-TH" sz="8800" b="1" smtClean="0">
                <a:solidFill>
                  <a:srgbClr val="FF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 ขอบคุณ</a:t>
            </a:r>
            <a:r>
              <a:rPr lang="th-TH" sz="8800" b="1" dirty="0" smtClean="0">
                <a:solidFill>
                  <a:srgbClr val="FF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ครับ</a:t>
            </a:r>
            <a:br>
              <a:rPr lang="th-TH" sz="8800" b="1" dirty="0" smtClean="0">
                <a:solidFill>
                  <a:srgbClr val="FF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endParaRPr lang="th-TH" sz="8800" b="1" dirty="0">
              <a:solidFill>
                <a:srgbClr val="FF000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662" y="2350827"/>
            <a:ext cx="4089072" cy="3848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67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thaiDist"/>
            <a:r>
              <a:rPr lang="th-TH" dirty="0" smtClean="0">
                <a:solidFill>
                  <a:srgbClr val="001D35"/>
                </a:solidFill>
                <a:latin typeface="Arial" panose="020B0604020202020204" pitchFamily="34" charset="0"/>
              </a:rPr>
              <a:t/>
            </a:r>
            <a:br>
              <a:rPr lang="th-TH" dirty="0" smtClean="0">
                <a:solidFill>
                  <a:srgbClr val="001D35"/>
                </a:solidFill>
                <a:latin typeface="Arial" panose="020B0604020202020204" pitchFamily="34" charset="0"/>
              </a:rPr>
            </a:br>
            <a:r>
              <a:rPr lang="th-TH" dirty="0">
                <a:solidFill>
                  <a:srgbClr val="001D35"/>
                </a:solidFill>
                <a:latin typeface="Arial" panose="020B0604020202020204" pitchFamily="34" charset="0"/>
              </a:rPr>
              <a:t/>
            </a:r>
            <a:br>
              <a:rPr lang="th-TH" dirty="0">
                <a:solidFill>
                  <a:srgbClr val="001D35"/>
                </a:solidFill>
                <a:latin typeface="Arial" panose="020B0604020202020204" pitchFamily="34" charset="0"/>
              </a:rPr>
            </a:br>
            <a:r>
              <a:rPr lang="th-TH" dirty="0" smtClean="0">
                <a:solidFill>
                  <a:srgbClr val="001D35"/>
                </a:solidFill>
                <a:latin typeface="Arial" panose="020B0604020202020204" pitchFamily="34" charset="0"/>
              </a:rPr>
              <a:t/>
            </a:r>
            <a:br>
              <a:rPr lang="th-TH" dirty="0" smtClean="0">
                <a:solidFill>
                  <a:srgbClr val="001D35"/>
                </a:solidFill>
                <a:latin typeface="Arial" panose="020B0604020202020204" pitchFamily="34" charset="0"/>
              </a:rPr>
            </a:br>
            <a:r>
              <a:rPr lang="th-TH" dirty="0">
                <a:solidFill>
                  <a:srgbClr val="001D35"/>
                </a:solidFill>
                <a:latin typeface="Arial" panose="020B0604020202020204" pitchFamily="34" charset="0"/>
              </a:rPr>
              <a:t/>
            </a:r>
            <a:br>
              <a:rPr lang="th-TH" dirty="0">
                <a:solidFill>
                  <a:srgbClr val="001D35"/>
                </a:solidFill>
                <a:latin typeface="Arial" panose="020B0604020202020204" pitchFamily="34" charset="0"/>
              </a:rPr>
            </a:br>
            <a:r>
              <a:rPr lang="th-TH" dirty="0" smtClean="0">
                <a:solidFill>
                  <a:srgbClr val="001D35"/>
                </a:solidFill>
                <a:latin typeface="Arial" panose="020B0604020202020204" pitchFamily="34" charset="0"/>
              </a:rPr>
              <a:t/>
            </a:r>
            <a:br>
              <a:rPr lang="th-TH" dirty="0" smtClean="0">
                <a:solidFill>
                  <a:srgbClr val="001D35"/>
                </a:solidFill>
                <a:latin typeface="Arial" panose="020B0604020202020204" pitchFamily="34" charset="0"/>
              </a:rPr>
            </a:br>
            <a:r>
              <a:rPr lang="th-TH" dirty="0" smtClean="0">
                <a:solidFill>
                  <a:srgbClr val="001D35"/>
                </a:solidFill>
                <a:latin typeface="Arial" panose="020B0604020202020204" pitchFamily="34" charset="0"/>
              </a:rPr>
              <a:t/>
            </a:r>
            <a:br>
              <a:rPr lang="th-TH" dirty="0" smtClean="0">
                <a:solidFill>
                  <a:srgbClr val="001D35"/>
                </a:solidFill>
                <a:latin typeface="Arial" panose="020B0604020202020204" pitchFamily="34" charset="0"/>
              </a:rPr>
            </a:br>
            <a:r>
              <a:rPr lang="th-TH" dirty="0">
                <a:solidFill>
                  <a:srgbClr val="001D35"/>
                </a:solidFill>
                <a:latin typeface="Arial" panose="020B0604020202020204" pitchFamily="34" charset="0"/>
              </a:rPr>
              <a:t/>
            </a:r>
            <a:br>
              <a:rPr lang="th-TH" dirty="0">
                <a:solidFill>
                  <a:srgbClr val="001D35"/>
                </a:solidFill>
                <a:latin typeface="Arial" panose="020B0604020202020204" pitchFamily="34" charset="0"/>
              </a:rPr>
            </a:br>
            <a:r>
              <a:rPr lang="th-TH" dirty="0" smtClean="0">
                <a:solidFill>
                  <a:srgbClr val="001D35"/>
                </a:solidFill>
                <a:latin typeface="Arial" panose="020B0604020202020204" pitchFamily="34" charset="0"/>
              </a:rPr>
              <a:t/>
            </a:r>
            <a:br>
              <a:rPr lang="th-TH" dirty="0" smtClean="0">
                <a:solidFill>
                  <a:srgbClr val="001D35"/>
                </a:solidFill>
                <a:latin typeface="Arial" panose="020B0604020202020204" pitchFamily="34" charset="0"/>
              </a:rPr>
            </a:br>
            <a:r>
              <a:rPr lang="th-TH" dirty="0">
                <a:solidFill>
                  <a:srgbClr val="001D35"/>
                </a:solidFill>
                <a:latin typeface="Arial" panose="020B0604020202020204" pitchFamily="34" charset="0"/>
              </a:rPr>
              <a:t/>
            </a:r>
            <a:br>
              <a:rPr lang="th-TH" dirty="0">
                <a:solidFill>
                  <a:srgbClr val="001D35"/>
                </a:solidFill>
                <a:latin typeface="Arial" panose="020B0604020202020204" pitchFamily="34" charset="0"/>
              </a:rPr>
            </a:br>
            <a:r>
              <a:rPr lang="th-TH" dirty="0" smtClean="0">
                <a:solidFill>
                  <a:srgbClr val="001D35"/>
                </a:solidFill>
                <a:latin typeface="Arial" panose="020B0604020202020204" pitchFamily="34" charset="0"/>
              </a:rPr>
              <a:t/>
            </a:r>
            <a:br>
              <a:rPr lang="th-TH" dirty="0" smtClean="0">
                <a:solidFill>
                  <a:srgbClr val="001D35"/>
                </a:solidFill>
                <a:latin typeface="Arial" panose="020B0604020202020204" pitchFamily="34" charset="0"/>
              </a:rPr>
            </a:br>
            <a:r>
              <a:rPr lang="th-TH" dirty="0" smtClean="0">
                <a:solidFill>
                  <a:srgbClr val="001D35"/>
                </a:solidFill>
                <a:latin typeface="Arial" panose="020B0604020202020204" pitchFamily="34" charset="0"/>
              </a:rPr>
              <a:t/>
            </a:r>
            <a:br>
              <a:rPr lang="th-TH" dirty="0" smtClean="0">
                <a:solidFill>
                  <a:srgbClr val="001D35"/>
                </a:solidFill>
                <a:latin typeface="Arial" panose="020B0604020202020204" pitchFamily="34" charset="0"/>
              </a:rPr>
            </a:br>
            <a:endParaRPr lang="th-TH" dirty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 dirty="0" smtClean="0"/>
          </a:p>
          <a:p>
            <a:endParaRPr lang="th-TH" dirty="0"/>
          </a:p>
          <a:p>
            <a:endParaRPr lang="th-TH" dirty="0" smtClean="0"/>
          </a:p>
          <a:p>
            <a:endParaRPr lang="th-TH" dirty="0"/>
          </a:p>
          <a:p>
            <a:endParaRPr lang="th-TH" dirty="0" smtClean="0"/>
          </a:p>
          <a:p>
            <a:endParaRPr lang="th-TH" dirty="0"/>
          </a:p>
          <a:p>
            <a:endParaRPr lang="th-TH" dirty="0" smtClean="0"/>
          </a:p>
          <a:p>
            <a:endParaRPr lang="th-TH" dirty="0"/>
          </a:p>
          <a:p>
            <a:endParaRPr lang="th-TH" dirty="0" smtClean="0"/>
          </a:p>
          <a:p>
            <a:endParaRPr lang="th-TH" dirty="0"/>
          </a:p>
          <a:p>
            <a:endParaRPr lang="th-TH" dirty="0" smtClean="0"/>
          </a:p>
          <a:p>
            <a:endParaRPr lang="th-TH" dirty="0"/>
          </a:p>
          <a:p>
            <a:endParaRPr lang="th-TH" dirty="0" smtClean="0"/>
          </a:p>
          <a:p>
            <a:endParaRPr lang="th-TH" dirty="0"/>
          </a:p>
          <a:p>
            <a:endParaRPr lang="th-TH" dirty="0" smtClean="0"/>
          </a:p>
          <a:p>
            <a:endParaRPr lang="th-TH" dirty="0"/>
          </a:p>
          <a:p>
            <a:endParaRPr lang="th-TH" dirty="0" smtClean="0"/>
          </a:p>
          <a:p>
            <a:endParaRPr lang="th-TH" dirty="0"/>
          </a:p>
          <a:p>
            <a:endParaRPr lang="th-TH" dirty="0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150" y="3103032"/>
            <a:ext cx="3536950" cy="3328894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46" y="204976"/>
            <a:ext cx="10058400" cy="6045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62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thaiDist"/>
            <a:r>
              <a:rPr lang="th-TH" dirty="0" smtClean="0">
                <a:solidFill>
                  <a:srgbClr val="001D35"/>
                </a:solidFill>
                <a:latin typeface="Arial" panose="020B0604020202020204" pitchFamily="34" charset="0"/>
              </a:rPr>
              <a:t/>
            </a:r>
            <a:br>
              <a:rPr lang="th-TH" dirty="0" smtClean="0">
                <a:solidFill>
                  <a:srgbClr val="001D35"/>
                </a:solidFill>
                <a:latin typeface="Arial" panose="020B0604020202020204" pitchFamily="34" charset="0"/>
              </a:rPr>
            </a:br>
            <a:r>
              <a:rPr lang="th-TH" dirty="0">
                <a:solidFill>
                  <a:srgbClr val="001D35"/>
                </a:solidFill>
                <a:latin typeface="Arial" panose="020B0604020202020204" pitchFamily="34" charset="0"/>
              </a:rPr>
              <a:t/>
            </a:r>
            <a:br>
              <a:rPr lang="th-TH" dirty="0">
                <a:solidFill>
                  <a:srgbClr val="001D35"/>
                </a:solidFill>
                <a:latin typeface="Arial" panose="020B0604020202020204" pitchFamily="34" charset="0"/>
              </a:rPr>
            </a:br>
            <a:r>
              <a:rPr lang="th-TH" dirty="0" smtClean="0">
                <a:solidFill>
                  <a:srgbClr val="001D35"/>
                </a:solidFill>
                <a:latin typeface="Arial" panose="020B0604020202020204" pitchFamily="34" charset="0"/>
              </a:rPr>
              <a:t/>
            </a:r>
            <a:br>
              <a:rPr lang="th-TH" dirty="0" smtClean="0">
                <a:solidFill>
                  <a:srgbClr val="001D35"/>
                </a:solidFill>
                <a:latin typeface="Arial" panose="020B0604020202020204" pitchFamily="34" charset="0"/>
              </a:rPr>
            </a:br>
            <a:r>
              <a:rPr lang="th-TH" dirty="0">
                <a:solidFill>
                  <a:srgbClr val="001D35"/>
                </a:solidFill>
                <a:latin typeface="Arial" panose="020B0604020202020204" pitchFamily="34" charset="0"/>
              </a:rPr>
              <a:t/>
            </a:r>
            <a:br>
              <a:rPr lang="th-TH" dirty="0">
                <a:solidFill>
                  <a:srgbClr val="001D35"/>
                </a:solidFill>
                <a:latin typeface="Arial" panose="020B0604020202020204" pitchFamily="34" charset="0"/>
              </a:rPr>
            </a:br>
            <a:r>
              <a:rPr lang="th-TH" dirty="0" smtClean="0">
                <a:solidFill>
                  <a:srgbClr val="001D35"/>
                </a:solidFill>
                <a:latin typeface="Arial" panose="020B0604020202020204" pitchFamily="34" charset="0"/>
              </a:rPr>
              <a:t/>
            </a:r>
            <a:br>
              <a:rPr lang="th-TH" dirty="0" smtClean="0">
                <a:solidFill>
                  <a:srgbClr val="001D35"/>
                </a:solidFill>
                <a:latin typeface="Arial" panose="020B0604020202020204" pitchFamily="34" charset="0"/>
              </a:rPr>
            </a:br>
            <a:r>
              <a:rPr lang="th-TH" dirty="0" smtClean="0">
                <a:solidFill>
                  <a:srgbClr val="001D35"/>
                </a:solidFill>
                <a:latin typeface="Arial" panose="020B0604020202020204" pitchFamily="34" charset="0"/>
              </a:rPr>
              <a:t/>
            </a:r>
            <a:br>
              <a:rPr lang="th-TH" dirty="0" smtClean="0">
                <a:solidFill>
                  <a:srgbClr val="001D35"/>
                </a:solidFill>
                <a:latin typeface="Arial" panose="020B0604020202020204" pitchFamily="34" charset="0"/>
              </a:rPr>
            </a:br>
            <a:r>
              <a:rPr lang="th-TH" dirty="0">
                <a:solidFill>
                  <a:srgbClr val="001D35"/>
                </a:solidFill>
                <a:latin typeface="Arial" panose="020B0604020202020204" pitchFamily="34" charset="0"/>
              </a:rPr>
              <a:t/>
            </a:r>
            <a:br>
              <a:rPr lang="th-TH" dirty="0">
                <a:solidFill>
                  <a:srgbClr val="001D35"/>
                </a:solidFill>
                <a:latin typeface="Arial" panose="020B0604020202020204" pitchFamily="34" charset="0"/>
              </a:rPr>
            </a:br>
            <a:r>
              <a:rPr lang="th-TH" dirty="0" smtClean="0">
                <a:solidFill>
                  <a:srgbClr val="001D35"/>
                </a:solidFill>
                <a:latin typeface="Arial" panose="020B0604020202020204" pitchFamily="34" charset="0"/>
              </a:rPr>
              <a:t/>
            </a:r>
            <a:br>
              <a:rPr lang="th-TH" dirty="0" smtClean="0">
                <a:solidFill>
                  <a:srgbClr val="001D35"/>
                </a:solidFill>
                <a:latin typeface="Arial" panose="020B0604020202020204" pitchFamily="34" charset="0"/>
              </a:rPr>
            </a:br>
            <a:r>
              <a:rPr lang="th-TH" dirty="0">
                <a:solidFill>
                  <a:srgbClr val="001D35"/>
                </a:solidFill>
                <a:latin typeface="Arial" panose="020B0604020202020204" pitchFamily="34" charset="0"/>
              </a:rPr>
              <a:t/>
            </a:r>
            <a:br>
              <a:rPr lang="th-TH" dirty="0">
                <a:solidFill>
                  <a:srgbClr val="001D35"/>
                </a:solidFill>
                <a:latin typeface="Arial" panose="020B0604020202020204" pitchFamily="34" charset="0"/>
              </a:rPr>
            </a:br>
            <a:r>
              <a:rPr lang="th-TH" dirty="0" smtClean="0">
                <a:solidFill>
                  <a:srgbClr val="001D35"/>
                </a:solidFill>
                <a:latin typeface="Arial" panose="020B0604020202020204" pitchFamily="34" charset="0"/>
              </a:rPr>
              <a:t/>
            </a:r>
            <a:br>
              <a:rPr lang="th-TH" dirty="0" smtClean="0">
                <a:solidFill>
                  <a:srgbClr val="001D35"/>
                </a:solidFill>
                <a:latin typeface="Arial" panose="020B0604020202020204" pitchFamily="34" charset="0"/>
              </a:rPr>
            </a:br>
            <a:r>
              <a:rPr lang="th-TH" dirty="0" smtClean="0">
                <a:solidFill>
                  <a:srgbClr val="001D35"/>
                </a:solidFill>
                <a:latin typeface="Arial" panose="020B0604020202020204" pitchFamily="34" charset="0"/>
              </a:rPr>
              <a:t/>
            </a:r>
            <a:br>
              <a:rPr lang="th-TH" dirty="0" smtClean="0">
                <a:solidFill>
                  <a:srgbClr val="001D35"/>
                </a:solidFill>
                <a:latin typeface="Arial" panose="020B0604020202020204" pitchFamily="34" charset="0"/>
              </a:rPr>
            </a:br>
            <a:endParaRPr lang="th-TH" dirty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 dirty="0" smtClean="0"/>
          </a:p>
          <a:p>
            <a:endParaRPr lang="th-TH" dirty="0"/>
          </a:p>
          <a:p>
            <a:endParaRPr lang="th-TH" dirty="0" smtClean="0"/>
          </a:p>
          <a:p>
            <a:endParaRPr lang="th-TH" dirty="0"/>
          </a:p>
          <a:p>
            <a:endParaRPr lang="th-TH" dirty="0" smtClean="0"/>
          </a:p>
          <a:p>
            <a:endParaRPr lang="th-TH" dirty="0"/>
          </a:p>
          <a:p>
            <a:endParaRPr lang="th-TH" dirty="0" smtClean="0"/>
          </a:p>
          <a:p>
            <a:endParaRPr lang="th-TH" dirty="0"/>
          </a:p>
          <a:p>
            <a:endParaRPr lang="th-TH" dirty="0" smtClean="0"/>
          </a:p>
          <a:p>
            <a:endParaRPr lang="th-TH" dirty="0"/>
          </a:p>
          <a:p>
            <a:endParaRPr lang="th-TH" dirty="0" smtClean="0"/>
          </a:p>
          <a:p>
            <a:endParaRPr lang="th-TH" dirty="0"/>
          </a:p>
          <a:p>
            <a:endParaRPr lang="th-TH" dirty="0" smtClean="0"/>
          </a:p>
          <a:p>
            <a:endParaRPr lang="th-TH" dirty="0"/>
          </a:p>
          <a:p>
            <a:endParaRPr lang="th-TH" dirty="0" smtClean="0"/>
          </a:p>
          <a:p>
            <a:endParaRPr lang="th-TH" dirty="0"/>
          </a:p>
          <a:p>
            <a:endParaRPr lang="th-TH" dirty="0" smtClean="0"/>
          </a:p>
          <a:p>
            <a:endParaRPr lang="th-TH" dirty="0"/>
          </a:p>
          <a:p>
            <a:endParaRPr lang="th-TH" dirty="0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150" y="3103032"/>
            <a:ext cx="3536950" cy="3328894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229573"/>
            <a:ext cx="8488907" cy="6369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17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th-TH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th-TH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th-TH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th-TH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th-TH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th-TH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th-TH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th-TH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th-TH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th-TH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th-TH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th-TH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th-TH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th-TH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th-TH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th-TH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th-TH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th-TH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th-TH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th-TH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th-TH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th-TH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th-TH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th-TH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th-TH" b="1" dirty="0" smtClean="0"/>
              <a:t/>
            </a:r>
            <a:br>
              <a:rPr lang="th-TH" b="1" dirty="0" smtClean="0"/>
            </a:br>
            <a:endParaRPr lang="th-TH" b="1" dirty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 dirty="0" smtClean="0"/>
          </a:p>
          <a:p>
            <a:endParaRPr lang="th-TH" dirty="0"/>
          </a:p>
          <a:p>
            <a:endParaRPr lang="th-TH" dirty="0" smtClean="0"/>
          </a:p>
          <a:p>
            <a:endParaRPr lang="th-TH" dirty="0"/>
          </a:p>
          <a:p>
            <a:endParaRPr lang="th-TH" dirty="0" smtClean="0"/>
          </a:p>
          <a:p>
            <a:endParaRPr lang="th-TH" dirty="0"/>
          </a:p>
          <a:p>
            <a:endParaRPr lang="th-TH" dirty="0" smtClean="0"/>
          </a:p>
          <a:p>
            <a:endParaRPr lang="th-TH" dirty="0"/>
          </a:p>
          <a:p>
            <a:endParaRPr lang="th-TH" dirty="0" smtClean="0"/>
          </a:p>
          <a:p>
            <a:endParaRPr lang="th-TH" dirty="0"/>
          </a:p>
          <a:p>
            <a:endParaRPr lang="th-TH" dirty="0" smtClean="0"/>
          </a:p>
          <a:p>
            <a:endParaRPr lang="th-TH" dirty="0"/>
          </a:p>
          <a:p>
            <a:endParaRPr lang="th-TH" dirty="0" smtClean="0"/>
          </a:p>
          <a:p>
            <a:endParaRPr lang="th-TH" dirty="0"/>
          </a:p>
          <a:p>
            <a:endParaRPr lang="th-TH" dirty="0" smtClean="0"/>
          </a:p>
          <a:p>
            <a:endParaRPr lang="th-TH" dirty="0"/>
          </a:p>
          <a:p>
            <a:endParaRPr lang="th-TH" dirty="0" smtClean="0"/>
          </a:p>
          <a:p>
            <a:endParaRPr lang="th-TH" dirty="0"/>
          </a:p>
          <a:p>
            <a:endParaRPr lang="th-TH" dirty="0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548" y="152400"/>
            <a:ext cx="1686719" cy="1587500"/>
          </a:xfrm>
          <a:prstGeom prst="rect">
            <a:avLst/>
          </a:prstGeom>
        </p:spPr>
      </p:pic>
      <p:sp>
        <p:nvSpPr>
          <p:cNvPr id="5" name="สี่เหลี่ยมผืนผ้า 4"/>
          <p:cNvSpPr/>
          <p:nvPr/>
        </p:nvSpPr>
        <p:spPr>
          <a:xfrm>
            <a:off x="3048000" y="1274564"/>
            <a:ext cx="6096000" cy="498598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sz="5400" b="1" dirty="0">
                <a:solidFill>
                  <a:srgbClr val="2C3C43">
                    <a:lumMod val="75000"/>
                  </a:srgbClr>
                </a:solidFill>
                <a:ea typeface="+mj-ea"/>
                <a:cs typeface="Cordia New" panose="020B0304020202020204" pitchFamily="34" charset="-34"/>
              </a:rPr>
              <a:t>กฎหมายครอบครัว</a:t>
            </a:r>
            <a:br>
              <a:rPr lang="th-TH" sz="5400" b="1" dirty="0">
                <a:solidFill>
                  <a:srgbClr val="2C3C43">
                    <a:lumMod val="75000"/>
                  </a:srgbClr>
                </a:solidFill>
                <a:ea typeface="+mj-ea"/>
                <a:cs typeface="Cordia New" panose="020B0304020202020204" pitchFamily="34" charset="-34"/>
              </a:rPr>
            </a:br>
            <a:r>
              <a:rPr lang="th-TH" sz="4400" b="1" dirty="0">
                <a:solidFill>
                  <a:srgbClr val="FF0000"/>
                </a:solidFill>
                <a:ea typeface="+mj-ea"/>
                <a:cs typeface="Cordia New" panose="020B0304020202020204" pitchFamily="34" charset="-34"/>
              </a:rPr>
              <a:t>-กฎหมายการหมั้น</a:t>
            </a:r>
            <a:br>
              <a:rPr lang="th-TH" sz="4400" b="1" dirty="0">
                <a:solidFill>
                  <a:srgbClr val="FF0000"/>
                </a:solidFill>
                <a:ea typeface="+mj-ea"/>
                <a:cs typeface="Cordia New" panose="020B0304020202020204" pitchFamily="34" charset="-34"/>
              </a:rPr>
            </a:br>
            <a:r>
              <a:rPr lang="th-TH" sz="4400" b="1" dirty="0">
                <a:solidFill>
                  <a:srgbClr val="FF0000"/>
                </a:solidFill>
                <a:ea typeface="+mj-ea"/>
                <a:cs typeface="Cordia New" panose="020B0304020202020204" pitchFamily="34" charset="-34"/>
              </a:rPr>
              <a:t>-กฎหมายการสมรส</a:t>
            </a:r>
            <a:br>
              <a:rPr lang="th-TH" sz="4400" b="1" dirty="0">
                <a:solidFill>
                  <a:srgbClr val="FF0000"/>
                </a:solidFill>
                <a:ea typeface="+mj-ea"/>
                <a:cs typeface="Cordia New" panose="020B0304020202020204" pitchFamily="34" charset="-34"/>
              </a:rPr>
            </a:br>
            <a:r>
              <a:rPr lang="th-TH" sz="4400" b="1" dirty="0">
                <a:solidFill>
                  <a:srgbClr val="FF0000"/>
                </a:solidFill>
                <a:ea typeface="+mj-ea"/>
                <a:cs typeface="Cordia New" panose="020B0304020202020204" pitchFamily="34" charset="-34"/>
              </a:rPr>
              <a:t>-</a:t>
            </a:r>
            <a:r>
              <a:rPr lang="th-TH" sz="4400" b="1" dirty="0" smtClean="0">
                <a:solidFill>
                  <a:srgbClr val="FF0000"/>
                </a:solidFill>
                <a:ea typeface="+mj-ea"/>
                <a:cs typeface="Cordia New" panose="020B0304020202020204" pitchFamily="34" charset="-34"/>
              </a:rPr>
              <a:t>ทรัพย์สินสมรส</a:t>
            </a:r>
            <a:r>
              <a:rPr lang="th-TH" sz="4400" b="1" dirty="0">
                <a:solidFill>
                  <a:srgbClr val="FF0000"/>
                </a:solidFill>
                <a:ea typeface="+mj-ea"/>
                <a:cs typeface="Cordia New" panose="020B0304020202020204" pitchFamily="34" charset="-34"/>
              </a:rPr>
              <a:t/>
            </a:r>
            <a:br>
              <a:rPr lang="th-TH" sz="4400" b="1" dirty="0">
                <a:solidFill>
                  <a:srgbClr val="FF0000"/>
                </a:solidFill>
                <a:ea typeface="+mj-ea"/>
                <a:cs typeface="Cordia New" panose="020B0304020202020204" pitchFamily="34" charset="-34"/>
              </a:rPr>
            </a:br>
            <a:r>
              <a:rPr lang="th-TH" sz="4400" b="1" dirty="0">
                <a:solidFill>
                  <a:srgbClr val="FF0000"/>
                </a:solidFill>
                <a:ea typeface="+mj-ea"/>
                <a:cs typeface="Cordia New" panose="020B0304020202020204" pitchFamily="34" charset="-34"/>
              </a:rPr>
              <a:t>-การหย่า</a:t>
            </a:r>
            <a:br>
              <a:rPr lang="th-TH" sz="4400" b="1" dirty="0">
                <a:solidFill>
                  <a:srgbClr val="FF0000"/>
                </a:solidFill>
                <a:ea typeface="+mj-ea"/>
                <a:cs typeface="Cordia New" panose="020B0304020202020204" pitchFamily="34" charset="-34"/>
              </a:rPr>
            </a:br>
            <a:r>
              <a:rPr lang="th-TH" sz="4400" b="1" dirty="0" smtClean="0">
                <a:solidFill>
                  <a:srgbClr val="FF0000"/>
                </a:solidFill>
                <a:ea typeface="+mj-ea"/>
                <a:cs typeface="Cordia New" panose="020B0304020202020204" pitchFamily="34" charset="-34"/>
              </a:rPr>
              <a:t>-มรดก</a:t>
            </a:r>
          </a:p>
          <a:p>
            <a:r>
              <a:rPr lang="th-TH" sz="4400" b="1" dirty="0" smtClean="0">
                <a:solidFill>
                  <a:srgbClr val="FF0000"/>
                </a:solidFill>
                <a:ea typeface="+mj-ea"/>
                <a:cs typeface="Cordia New" panose="020B0304020202020204" pitchFamily="34" charset="-34"/>
              </a:rPr>
              <a:t>-กฎหมายจราจร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65938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th-TH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th-TH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th-TH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th-TH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th-TH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th-TH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th-TH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th-TH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th-TH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th-TH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th-TH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th-TH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th-TH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th-TH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th-TH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th-TH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th-TH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th-TH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th-TH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th-TH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th-TH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th-TH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th-TH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th-TH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th-TH" b="1" dirty="0" smtClean="0"/>
              <a:t/>
            </a:r>
            <a:br>
              <a:rPr lang="th-TH" b="1" dirty="0" smtClean="0"/>
            </a:br>
            <a:endParaRPr lang="th-TH" b="1" dirty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 dirty="0" smtClean="0"/>
          </a:p>
          <a:p>
            <a:endParaRPr lang="th-TH" dirty="0"/>
          </a:p>
          <a:p>
            <a:endParaRPr lang="th-TH" dirty="0" smtClean="0"/>
          </a:p>
          <a:p>
            <a:endParaRPr lang="th-TH" dirty="0"/>
          </a:p>
          <a:p>
            <a:endParaRPr lang="th-TH" dirty="0" smtClean="0"/>
          </a:p>
          <a:p>
            <a:endParaRPr lang="th-TH" dirty="0"/>
          </a:p>
          <a:p>
            <a:endParaRPr lang="th-TH" dirty="0" smtClean="0"/>
          </a:p>
          <a:p>
            <a:endParaRPr lang="th-TH" dirty="0"/>
          </a:p>
          <a:p>
            <a:endParaRPr lang="th-TH" dirty="0" smtClean="0"/>
          </a:p>
          <a:p>
            <a:endParaRPr lang="th-TH" dirty="0"/>
          </a:p>
          <a:p>
            <a:endParaRPr lang="th-TH" dirty="0" smtClean="0"/>
          </a:p>
          <a:p>
            <a:endParaRPr lang="th-TH" dirty="0"/>
          </a:p>
          <a:p>
            <a:endParaRPr lang="th-TH" dirty="0" smtClean="0"/>
          </a:p>
          <a:p>
            <a:endParaRPr lang="th-TH" dirty="0"/>
          </a:p>
          <a:p>
            <a:endParaRPr lang="th-TH" dirty="0" smtClean="0"/>
          </a:p>
          <a:p>
            <a:endParaRPr lang="th-TH" dirty="0"/>
          </a:p>
          <a:p>
            <a:endParaRPr lang="th-TH" dirty="0" smtClean="0"/>
          </a:p>
          <a:p>
            <a:endParaRPr lang="th-TH" dirty="0"/>
          </a:p>
          <a:p>
            <a:endParaRPr lang="th-TH" dirty="0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548" y="152400"/>
            <a:ext cx="1686719" cy="1587500"/>
          </a:xfrm>
          <a:prstGeom prst="rect">
            <a:avLst/>
          </a:prstGeom>
        </p:spPr>
      </p:pic>
      <p:sp>
        <p:nvSpPr>
          <p:cNvPr id="6" name="สี่เหลี่ยมผืนผ้า 5"/>
          <p:cNvSpPr/>
          <p:nvPr/>
        </p:nvSpPr>
        <p:spPr>
          <a:xfrm>
            <a:off x="3127013" y="2509341"/>
            <a:ext cx="6096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thaiDist"/>
            <a:r>
              <a:rPr lang="th-TH" sz="3200" dirty="0">
                <a:solidFill>
                  <a:srgbClr val="001D35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กฎหมายการหมั้นในประเทศไทย กำหนดให้ชายและหญิงต้องมีอายุ 17 ปีบริบูรณ์ขึ้นไปจึงจะสามารถทำการหมั้นได้ หากอายุไม่ถึงเกณฑ์ การหมั้นจะถือเป็น</a:t>
            </a:r>
            <a:r>
              <a:rPr lang="th-TH" sz="3200" dirty="0" smtClean="0">
                <a:solidFill>
                  <a:srgbClr val="001D35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โมฆะการ</a:t>
            </a:r>
            <a:r>
              <a:rPr lang="th-TH" sz="3200" dirty="0">
                <a:solidFill>
                  <a:srgbClr val="001D35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หมั้นจะสมบูรณ์เมื่อฝ่ายชายได้มอบของหมั้นให้แก่หญิง เพื่อเป็นหลักฐานว่าจะสมรสกัน หากมีการผิดสัญญาหมั้น ฝ่ายที่ผิดสัญญาอาจต้องคืนของหมั้นและสินสอด </a:t>
            </a:r>
            <a:endParaRPr lang="th-TH" sz="32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4167073" y="1739900"/>
            <a:ext cx="327365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400" b="1" dirty="0" smtClean="0">
                <a:solidFill>
                  <a:srgbClr val="FF0000"/>
                </a:solidFill>
                <a:cs typeface="Cordia New" panose="020B0304020202020204" pitchFamily="34" charset="-34"/>
              </a:rPr>
              <a:t>กฎหมาย</a:t>
            </a:r>
            <a:r>
              <a:rPr lang="th-TH" sz="4400" b="1" dirty="0">
                <a:solidFill>
                  <a:srgbClr val="FF0000"/>
                </a:solidFill>
                <a:cs typeface="Cordia New" panose="020B0304020202020204" pitchFamily="34" charset="-34"/>
              </a:rPr>
              <a:t>การหมั้น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7330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>
              <a:spcBef>
                <a:spcPts val="1000"/>
              </a:spcBef>
            </a:pPr>
            <a:r>
              <a:rPr lang="th-TH" sz="3200" b="1" dirty="0">
                <a:solidFill>
                  <a:srgbClr val="000080"/>
                </a:solidFill>
                <a:latin typeface="supermarket"/>
                <a:ea typeface="+mn-ea"/>
                <a:cs typeface="IrisUPC" panose="020B0604020202020204" pitchFamily="34" charset="-34"/>
              </a:rPr>
              <a:t>เงื่อนไขสำคัญ</a:t>
            </a:r>
            <a:r>
              <a:rPr lang="th-TH" sz="1800" dirty="0">
                <a:solidFill>
                  <a:srgbClr val="444444"/>
                </a:solidFill>
                <a:latin typeface="Kanit"/>
                <a:ea typeface="+mn-ea"/>
                <a:cs typeface="IrisUPC" panose="020B0604020202020204" pitchFamily="34" charset="-34"/>
              </a:rPr>
              <a:t/>
            </a:r>
            <a:br>
              <a:rPr lang="th-TH" sz="1800" dirty="0">
                <a:solidFill>
                  <a:srgbClr val="444444"/>
                </a:solidFill>
                <a:latin typeface="Kanit"/>
                <a:ea typeface="+mn-ea"/>
                <a:cs typeface="IrisUPC" panose="020B0604020202020204" pitchFamily="34" charset="-34"/>
              </a:rPr>
            </a:b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84200" y="1093789"/>
            <a:ext cx="8550102" cy="5548311"/>
          </a:xfrm>
        </p:spPr>
        <p:txBody>
          <a:bodyPr>
            <a:normAutofit/>
          </a:bodyPr>
          <a:lstStyle/>
          <a:p>
            <a:r>
              <a:rPr lang="th-TH" sz="2400" b="1" dirty="0" smtClean="0">
                <a:solidFill>
                  <a:srgbClr val="FF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1.</a:t>
            </a:r>
            <a:r>
              <a:rPr lang="th-TH" sz="2400" b="1" dirty="0">
                <a:solidFill>
                  <a:srgbClr val="FF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การหมั้นจะทำได้ต่อเมื่อฝ่ายชายและฝ่ายหญิงมีอายุ 17 ปีบริบูรณ์ (มาตรา 1435) หากฝ่าฝืน การหมั้นนั้นตกเป็นโมฆะ</a:t>
            </a:r>
          </a:p>
          <a:p>
            <a:r>
              <a:rPr lang="th-TH" sz="2400" b="1" dirty="0">
                <a:solidFill>
                  <a:srgbClr val="FF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(มาตรา 1435  วรรค 2)</a:t>
            </a:r>
          </a:p>
          <a:p>
            <a:r>
              <a:rPr lang="th-TH" sz="2400" b="1" dirty="0">
                <a:solidFill>
                  <a:srgbClr val="FF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2.ถ้าฝ่ายชายและฝ่ายหญิง เป็นผู้บรรลุนิติภาวะ อายุครบ 20 ปีบริบูรณ์ สามารถทำการหมั้นได้ด้วยตนเอง ถ้าฝ่ายหนึ่งฝ่ายใดหรือทั้งสองฝ่าย ยังไม่บรรลุนิติภาวะ จะต้องได้รับคำยินยอมจากบิดาและมารดาหรือผู้ปกครองของทั้งสองฝ่ายด้วย</a:t>
            </a:r>
          </a:p>
          <a:p>
            <a:r>
              <a:rPr lang="th-TH" sz="2400" b="1" dirty="0">
                <a:solidFill>
                  <a:srgbClr val="FF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3.ไม่สามารถหมั้นกับคนวิกลจริต หรือคนที่ถูกศาลสั่งให้เป็นคนไร้ความสามารถได้</a:t>
            </a:r>
          </a:p>
          <a:p>
            <a:r>
              <a:rPr lang="th-TH" sz="2400" b="1" dirty="0">
                <a:solidFill>
                  <a:srgbClr val="FF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4..ไม่สามารถหมั้นกับบุคคลผู้เป็นบุพการีได้</a:t>
            </a:r>
          </a:p>
          <a:p>
            <a:r>
              <a:rPr lang="th-TH" sz="2400" b="1" dirty="0">
                <a:solidFill>
                  <a:srgbClr val="FF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5.ไม่สามารถหมั้นกับบุคคลที่มีคู่สมรสอยู่แล้ว</a:t>
            </a:r>
          </a:p>
          <a:p>
            <a:r>
              <a:rPr lang="th-TH" sz="2400" b="1" dirty="0">
                <a:solidFill>
                  <a:srgbClr val="FF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6.บุคคลที่เป็นพี่น้องร่วมบิดามารดาเดียวกัน หรือร่วมแต่มารดา หรือบิดาเพียงอย่างเดียว ไม่สามารถหมั้นกันได้</a:t>
            </a:r>
          </a:p>
          <a:p>
            <a:r>
              <a:rPr lang="th-TH" sz="2400" b="1" dirty="0">
                <a:solidFill>
                  <a:srgbClr val="FF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7.บุคคลที่จะให้ความยินยอมแก่ผู้เยาว์ในการทำการหมั้นได้แก่ บิดา และมารดา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23809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74700"/>
          </a:xfrm>
        </p:spPr>
        <p:txBody>
          <a:bodyPr>
            <a:normAutofit fontScale="90000"/>
          </a:bodyPr>
          <a:lstStyle/>
          <a:p>
            <a:r>
              <a:rPr lang="th-TH" b="1" dirty="0">
                <a:solidFill>
                  <a:srgbClr val="117BC1"/>
                </a:solidFill>
                <a:latin typeface="supermarket"/>
              </a:rPr>
              <a:t>ของหมั้น (มาตรา 1437)</a:t>
            </a:r>
            <a:r>
              <a:rPr lang="th-TH" dirty="0">
                <a:solidFill>
                  <a:srgbClr val="444444"/>
                </a:solidFill>
                <a:latin typeface="Kanit"/>
              </a:rPr>
              <a:t/>
            </a:r>
            <a:br>
              <a:rPr lang="th-TH" dirty="0">
                <a:solidFill>
                  <a:srgbClr val="444444"/>
                </a:solidFill>
                <a:latin typeface="Kanit"/>
              </a:rPr>
            </a:b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88434" y="1233489"/>
            <a:ext cx="8596668" cy="4735511"/>
          </a:xfrm>
        </p:spPr>
        <p:txBody>
          <a:bodyPr>
            <a:normAutofit/>
          </a:bodyPr>
          <a:lstStyle/>
          <a:p>
            <a:r>
              <a:rPr lang="th-TH" sz="2800" b="1" dirty="0" smtClean="0">
                <a:solidFill>
                  <a:srgbClr val="FF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ทรัพย์สิน</a:t>
            </a:r>
            <a:r>
              <a:rPr lang="th-TH" sz="2800" b="1" dirty="0">
                <a:solidFill>
                  <a:srgbClr val="FF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ที่ฝ่ายชายได้ให้ไว้แก่ฝ่ายหญิงในขณะทำการหมั้นเพื่อเป็นหลักฐานการหมั้นและประกันว่าจะสมรสกับฝ่ายหญิง</a:t>
            </a:r>
          </a:p>
          <a:p>
            <a:r>
              <a:rPr lang="th-TH" sz="3200" b="1" dirty="0">
                <a:solidFill>
                  <a:srgbClr val="117BC1"/>
                </a:solidFill>
                <a:latin typeface="supermarket"/>
              </a:rPr>
              <a:t>สินสอด (มาตรา 1437)</a:t>
            </a:r>
            <a:endParaRPr lang="th-TH" sz="3200" dirty="0">
              <a:solidFill>
                <a:srgbClr val="444444"/>
              </a:solidFill>
              <a:latin typeface="Kanit"/>
            </a:endParaRPr>
          </a:p>
          <a:p>
            <a:r>
              <a:rPr lang="th-TH" sz="2800" b="1" dirty="0">
                <a:solidFill>
                  <a:srgbClr val="FF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เป็นทรัพย์สินที่ฝ่ายชายให้แก่บิดามารดา หรือผู้ปกครองของฝ่ายหญิง เพื่อตอบแทนการที่ยินยอมให้ฝ่ายหญิงสมรสด้วย</a:t>
            </a:r>
          </a:p>
          <a:p>
            <a:r>
              <a:rPr lang="th-TH" sz="3600" b="1" dirty="0">
                <a:solidFill>
                  <a:srgbClr val="0070C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การผิดสัญญาหมั้น</a:t>
            </a:r>
            <a:endParaRPr lang="th-TH" sz="3600" dirty="0">
              <a:solidFill>
                <a:srgbClr val="0070C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r>
              <a:rPr lang="th-TH" sz="2800" b="1" dirty="0">
                <a:solidFill>
                  <a:srgbClr val="FF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ถ้าฝ่ายชายหรือฝ่ายหญิงคู่หมั้น ไม่ยอมทำการสมรสกับคู่หมั้นของตนโดยไม่มีมูลเหตุอันจะอ้างกฎหมายได้ถือว่าคู่หมั้นฝ่ายนั้นผิด</a:t>
            </a:r>
          </a:p>
          <a:p>
            <a:endParaRPr lang="th-TH" sz="2800" b="1" dirty="0">
              <a:solidFill>
                <a:srgbClr val="FF000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5175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91654"/>
          </a:xfrm>
        </p:spPr>
        <p:txBody>
          <a:bodyPr>
            <a:normAutofit fontScale="90000"/>
          </a:bodyPr>
          <a:lstStyle/>
          <a:p>
            <a:r>
              <a:rPr lang="th-TH" sz="4400" b="1" dirty="0" smtClean="0">
                <a:solidFill>
                  <a:srgbClr val="FF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ตัวอย่าง</a:t>
            </a:r>
            <a:r>
              <a:rPr lang="th-TH" dirty="0" smtClean="0"/>
              <a:t/>
            </a:r>
            <a:br>
              <a:rPr lang="th-TH" dirty="0" smtClean="0"/>
            </a:b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677334" y="1382666"/>
            <a:ext cx="8596668" cy="3880773"/>
          </a:xfrm>
        </p:spPr>
        <p:txBody>
          <a:bodyPr>
            <a:normAutofit/>
          </a:bodyPr>
          <a:lstStyle/>
          <a:p>
            <a:r>
              <a:rPr lang="th-TH" sz="28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นายสมคิด และนางสร้อยได้ทำการหมั้น ต่อมานางสาวสร้อยเห็นว่า</a:t>
            </a:r>
            <a:r>
              <a:rPr lang="th-TH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นายสมคิด </a:t>
            </a:r>
            <a:r>
              <a:rPr lang="th-TH" sz="28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ตกงานมีหนี้สินต้องขายที่นา วัวควาย ฐานะยากจนลง นางสาวสร้อยจึงไม่ยอมสมรสด้วย      แต่ตอนที่ตกลงรับหมั้นเห็นว่า</a:t>
            </a:r>
            <a:r>
              <a:rPr lang="th-TH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นายสมคิด </a:t>
            </a:r>
            <a:r>
              <a:rPr lang="th-TH" sz="28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เป็นคนมีฐานะดี </a:t>
            </a:r>
            <a:r>
              <a:rPr lang="th-TH" sz="28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นายสมคิด</a:t>
            </a:r>
            <a:r>
              <a:rPr lang="th-TH" sz="28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จึงฟ้องศาลขออำนาจศาลบังคับให้นางสาวสร้อยทำการสมรสกับตนไม่ได้ เพราะในเมื่อฝ่ายหนึ่งฝ่ายใดไม่สมัครใจที่จะเป็นสามีภริยากันหากบังคับให้ทำการสมรสกันจะก่อให้เกิดปัญหาครอบครัว</a:t>
            </a:r>
          </a:p>
          <a:p>
            <a:r>
              <a:rPr lang="th-TH" sz="28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สำหรับตัวอย่างนี้ถือว่า นางสาวสร้อยผิดสัญญาหมั้น</a:t>
            </a:r>
            <a:r>
              <a:rPr lang="th-TH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นายสมคิด </a:t>
            </a:r>
            <a:r>
              <a:rPr lang="th-TH" sz="28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สามารถฟ้องเรียกค่าทดแทนจากนางสาวสร้อยได้และนางสาวสร้อยต้องคืนของหมั้น</a:t>
            </a:r>
            <a:endParaRPr lang="th-TH" sz="28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6131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เหลี่ยมเพชร">
  <a:themeElements>
    <a:clrScheme name="เหลี่ยมเพชร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เหลี่ยมเพชร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เหลี่ยมเพชร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511</TotalTime>
  <Words>611</Words>
  <Application>Microsoft Office PowerPoint</Application>
  <PresentationFormat>แบบจอกว้าง</PresentationFormat>
  <Paragraphs>173</Paragraphs>
  <Slides>21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9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21</vt:i4>
      </vt:variant>
    </vt:vector>
  </HeadingPairs>
  <TitlesOfParts>
    <vt:vector size="31" baseType="lpstr">
      <vt:lpstr>Arial</vt:lpstr>
      <vt:lpstr>Cordia New</vt:lpstr>
      <vt:lpstr>IrisUPC</vt:lpstr>
      <vt:lpstr>Kanit</vt:lpstr>
      <vt:lpstr>supermarket</vt:lpstr>
      <vt:lpstr>TH Niramit AS</vt:lpstr>
      <vt:lpstr>TH SarabunIT๙</vt:lpstr>
      <vt:lpstr>Trebuchet MS</vt:lpstr>
      <vt:lpstr>Wingdings 3</vt:lpstr>
      <vt:lpstr>เหลี่ยมเพชร</vt:lpstr>
      <vt:lpstr>                         นายภูวดลย์ จาริยะ                ตำแหน่งนิติกรปฏิบัติการ  </vt:lpstr>
      <vt:lpstr>           กฎหมาย คือ ข้อกำหนดหรือข้อบังคับที่ตราขึ้นโดยผู้มีอำนาจหรือรัฐ เพื่อใช้ควบคุมความประพฤติของบุคคลในสังคม และมีผลบังคับใช้กับทุกคน หากมีการฝ่าฝืนหรือไม่ปฏิบัติตาม ก็จะต้องได้รับโทษตามที่กฎหมายกำหนด </vt:lpstr>
      <vt:lpstr>           </vt:lpstr>
      <vt:lpstr>           </vt:lpstr>
      <vt:lpstr>             </vt:lpstr>
      <vt:lpstr>             </vt:lpstr>
      <vt:lpstr>เงื่อนไขสำคัญ </vt:lpstr>
      <vt:lpstr>ของหมั้น (มาตรา 1437) </vt:lpstr>
      <vt:lpstr>ตัวอย่าง </vt:lpstr>
      <vt:lpstr>การสมรส</vt:lpstr>
      <vt:lpstr>ความสัมพันธ์ระหว่างคู่สมรส </vt:lpstr>
      <vt:lpstr>สินสมรส</vt:lpstr>
      <vt:lpstr>การหย่า</vt:lpstr>
      <vt:lpstr>การหย่าโดยความยินยอม</vt:lpstr>
      <vt:lpstr>การหย่าโดยคำพิพากษาของศาล </vt:lpstr>
      <vt:lpstr>ตัวอย่าง</vt:lpstr>
      <vt:lpstr>ตัวอย่าง</vt:lpstr>
      <vt:lpstr>ตัวอย่าง</vt:lpstr>
      <vt:lpstr>ตัวอย่าง</vt:lpstr>
      <vt:lpstr>ตัวอย่าง</vt:lpstr>
      <vt:lpstr>  ขอบคุณครับ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กฎหมายครอบครัว</dc:title>
  <dc:creator>admin</dc:creator>
  <cp:lastModifiedBy>admin</cp:lastModifiedBy>
  <cp:revision>21</cp:revision>
  <dcterms:created xsi:type="dcterms:W3CDTF">2025-07-25T01:25:29Z</dcterms:created>
  <dcterms:modified xsi:type="dcterms:W3CDTF">2025-08-20T09:27:36Z</dcterms:modified>
</cp:coreProperties>
</file>